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71" r:id="rId2"/>
    <p:sldId id="272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7099A51-36D7-4768-BBDC-8CD51D28E780}">
          <p14:sldIdLst/>
        </p14:section>
        <p14:section name="Untitled Section" id="{C33FD05B-76B8-448D-9C19-2CC6FBFFEF67}">
          <p14:sldIdLst>
            <p14:sldId id="271"/>
            <p14:sldId id="272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719" autoAdjust="0"/>
    <p:restoredTop sz="94660"/>
  </p:normalViewPr>
  <p:slideViewPr>
    <p:cSldViewPr snapToGrid="0">
      <p:cViewPr>
        <p:scale>
          <a:sx n="72" d="100"/>
          <a:sy n="72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207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728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410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938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09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46141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227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8866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492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86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3867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687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492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3217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446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7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64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2E22092-44BF-437E-9FEB-19CEE6190FA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E79C59F-A00B-4825-82F1-D86F52BEE5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76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14350"/>
            <a:ext cx="6807200" cy="611505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20933" y="685801"/>
            <a:ext cx="5638800" cy="1938992"/>
          </a:xfrm>
          <a:prstGeom prst="rect">
            <a:avLst/>
          </a:prstGeom>
          <a:noFill/>
          <a:ln>
            <a:noFill/>
          </a:ln>
          <a:effectLst>
            <a:innerShdw blurRad="114300">
              <a:srgbClr val="FF0000"/>
            </a:inn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BỘ MÔN NGỮ VĂN 2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THƯƠNG MẾN 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CHÀO CÁC EM</a:t>
            </a:r>
          </a:p>
        </p:txBody>
      </p:sp>
      <p:sp>
        <p:nvSpPr>
          <p:cNvPr id="2054" name="TextBox 3"/>
          <p:cNvSpPr txBox="1">
            <a:spLocks noChangeArrowheads="1"/>
          </p:cNvSpPr>
          <p:nvPr/>
        </p:nvSpPr>
        <p:spPr bwMode="auto">
          <a:xfrm>
            <a:off x="6908800" y="3471864"/>
            <a:ext cx="56388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MONG CÁC EM LUÔN MẠNH KHỎE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VÀ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HỌC TẬP TỐT </a:t>
            </a:r>
          </a:p>
        </p:txBody>
      </p:sp>
    </p:spTree>
    <p:extLst>
      <p:ext uri="{BB962C8B-B14F-4D97-AF65-F5344CB8AC3E}">
        <p14:creationId xmlns:p14="http://schemas.microsoft.com/office/powerpoint/2010/main" val="21551518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4000" b="1" dirty="0" smtClean="0">
                <a:latin typeface="+mn-lt"/>
              </a:rPr>
              <a:t>2. THỂ LOẠI</a:t>
            </a:r>
            <a:r>
              <a:rPr lang="vi-VN" sz="4000" dirty="0" smtClean="0">
                <a:latin typeface="+mn-lt"/>
              </a:rPr>
              <a:t>:</a:t>
            </a:r>
            <a:endParaRPr lang="en-US" sz="4000" dirty="0">
              <a:latin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vi-VN" sz="5000" dirty="0"/>
              <a:t>Văn tế</a:t>
            </a:r>
            <a:endParaRPr lang="en-US" sz="50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r="1878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314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0860" y="1580417"/>
            <a:ext cx="3356114" cy="684510"/>
          </a:xfrm>
        </p:spPr>
        <p:txBody>
          <a:bodyPr>
            <a:noAutofit/>
          </a:bodyPr>
          <a:lstStyle/>
          <a:p>
            <a:r>
              <a:rPr lang="vi-VN" sz="4000" b="1" dirty="0" smtClean="0">
                <a:latin typeface="+mn-lt"/>
              </a:rPr>
              <a:t>3. BỐ CỤC</a:t>
            </a:r>
            <a:endParaRPr lang="en-US" sz="4000" b="1" dirty="0">
              <a:latin typeface="+mn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7589" y="2473555"/>
            <a:ext cx="7252254" cy="3012845"/>
          </a:xfrm>
        </p:spPr>
        <p:txBody>
          <a:bodyPr>
            <a:noAutofit/>
          </a:bodyPr>
          <a:lstStyle/>
          <a:p>
            <a:pPr algn="just"/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vi-V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: Lung </a:t>
            </a:r>
            <a:r>
              <a:rPr lang="en-US" sz="3500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( 2 </a:t>
            </a:r>
            <a:r>
              <a:rPr lang="en-US" sz="35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vi-VN" sz="3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vi-V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2 : </a:t>
            </a:r>
            <a:r>
              <a:rPr lang="en-US" sz="3500" dirty="0" err="1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5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35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15)</a:t>
            </a:r>
            <a:endParaRPr lang="vi-VN" sz="35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vi-V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3 : Ai </a:t>
            </a:r>
            <a:r>
              <a:rPr lang="en-US" sz="3500" dirty="0" err="1">
                <a:latin typeface="Times New Roman" pitchFamily="18" charset="0"/>
                <a:cs typeface="Times New Roman" pitchFamily="18" charset="0"/>
              </a:rPr>
              <a:t>điếu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5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vi-VN" sz="35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vi-VN" sz="3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500" dirty="0">
                <a:latin typeface="Times New Roman" pitchFamily="18" charset="0"/>
                <a:cs typeface="Times New Roman" pitchFamily="18" charset="0"/>
              </a:rPr>
            </a:b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vi-V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4 : Ai </a:t>
            </a:r>
            <a:r>
              <a:rPr lang="en-US" sz="3500" dirty="0" err="1">
                <a:latin typeface="Times New Roman" pitchFamily="18" charset="0"/>
                <a:cs typeface="Times New Roman" pitchFamily="18" charset="0"/>
              </a:rPr>
              <a:t>vãn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(2 </a:t>
            </a:r>
            <a:r>
              <a:rPr lang="en-US" sz="35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3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r="1878"/>
          <a:stretch>
            <a:fillRect/>
          </a:stretch>
        </p:blipFill>
        <p:spPr bwMode="auto">
          <a:xfrm>
            <a:off x="8088204" y="1021522"/>
            <a:ext cx="3063347" cy="4775200"/>
          </a:xfrm>
          <a:prstGeom prst="rect">
            <a:avLst/>
          </a:prstGeom>
          <a:noFill/>
          <a:ln w="57150" cmpd="thickThin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71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8651" y="609598"/>
            <a:ext cx="6241816" cy="644769"/>
          </a:xfrm>
        </p:spPr>
        <p:txBody>
          <a:bodyPr>
            <a:normAutofit fontScale="90000"/>
          </a:bodyPr>
          <a:lstStyle/>
          <a:p>
            <a:r>
              <a:rPr lang="vi-VN" sz="4000" b="1" dirty="0" smtClean="0">
                <a:latin typeface="+mn-lt"/>
              </a:rPr>
              <a:t>4. NỘI DUNG:</a:t>
            </a:r>
            <a:endParaRPr lang="en-US" sz="4000" b="1" dirty="0">
              <a:latin typeface="+mn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2303" y="1294126"/>
            <a:ext cx="7172740" cy="1828800"/>
          </a:xfrm>
        </p:spPr>
        <p:txBody>
          <a:bodyPr>
            <a:noAutofit/>
          </a:bodyPr>
          <a:lstStyle/>
          <a:p>
            <a:pPr algn="just"/>
            <a:r>
              <a:rPr lang="vi-VN" sz="4000" dirty="0"/>
              <a:t>- </a:t>
            </a:r>
            <a:r>
              <a:rPr lang="vi-VN" sz="4000" i="1" dirty="0"/>
              <a:t>Văn tế nghĩa sĩ Cần Giuộc</a:t>
            </a:r>
            <a:r>
              <a:rPr lang="vi-VN" sz="4000" dirty="0"/>
              <a:t> đã dựng nên một bức tượng đài nghệ thuật sừng sững về người nông dân tương xứng với những phẩm chất vốn có ngoài đời của </a:t>
            </a:r>
            <a:r>
              <a:rPr lang="vi-VN" sz="4000" dirty="0" smtClean="0"/>
              <a:t>họ.</a:t>
            </a:r>
            <a:endParaRPr lang="vi-VN" sz="4000" dirty="0"/>
          </a:p>
          <a:p>
            <a:pPr algn="just"/>
            <a:r>
              <a:rPr lang="vi-VN" sz="4000" dirty="0"/>
              <a:t>- Là tiếng khóc bi tráng cho một thời kì lịch sử đau thương nhưng vĩ đại của dân tộc.</a:t>
            </a:r>
          </a:p>
          <a:p>
            <a:pPr algn="just"/>
            <a:r>
              <a:rPr lang="vi-VN" sz="4000" dirty="0"/>
              <a:t/>
            </a:r>
            <a:br>
              <a:rPr lang="vi-VN" sz="4000" dirty="0"/>
            </a:br>
            <a:endParaRPr lang="en-US" sz="4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r="1878"/>
          <a:stretch>
            <a:fillRect/>
          </a:stretch>
        </p:blipFill>
        <p:spPr bwMode="auto">
          <a:xfrm>
            <a:off x="8088204" y="1021522"/>
            <a:ext cx="3063347" cy="4775200"/>
          </a:xfrm>
          <a:prstGeom prst="rect">
            <a:avLst/>
          </a:prstGeom>
          <a:noFill/>
          <a:ln w="57150" cmpd="thickThin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667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8651" y="609598"/>
            <a:ext cx="6241816" cy="644769"/>
          </a:xfrm>
        </p:spPr>
        <p:txBody>
          <a:bodyPr>
            <a:normAutofit fontScale="90000"/>
          </a:bodyPr>
          <a:lstStyle/>
          <a:p>
            <a:r>
              <a:rPr lang="vi-VN" sz="4000" b="1" dirty="0" smtClean="0">
                <a:latin typeface="+mn-lt"/>
              </a:rPr>
              <a:t>4. NGHỆ THUẬT:</a:t>
            </a:r>
            <a:endParaRPr lang="en-US" sz="4000" b="1" dirty="0">
              <a:latin typeface="+mn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2303" y="1294126"/>
            <a:ext cx="7172740" cy="1828800"/>
          </a:xfrm>
        </p:spPr>
        <p:txBody>
          <a:bodyPr>
            <a:noAutofit/>
          </a:bodyPr>
          <a:lstStyle/>
          <a:p>
            <a:pPr algn="just"/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nhuần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nhuyễn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Giọng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bi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tráng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dị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dã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sz="4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r="1878"/>
          <a:stretch>
            <a:fillRect/>
          </a:stretch>
        </p:blipFill>
        <p:spPr bwMode="auto">
          <a:xfrm>
            <a:off x="8088204" y="1021522"/>
            <a:ext cx="3063347" cy="4775200"/>
          </a:xfrm>
          <a:prstGeom prst="rect">
            <a:avLst/>
          </a:prstGeom>
          <a:noFill/>
          <a:ln w="57150" cmpd="thickThin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770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1635" y="1351721"/>
            <a:ext cx="1054873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500" b="1" dirty="0" smtClean="0"/>
              <a:t>CÁC EM NGHIÊN CỨU THÊM NHÉ!</a:t>
            </a:r>
          </a:p>
          <a:p>
            <a:pPr algn="ctr"/>
            <a:endParaRPr lang="vi-VN" sz="4500" b="1" dirty="0" smtClean="0"/>
          </a:p>
          <a:p>
            <a:pPr algn="ctr"/>
            <a:endParaRPr lang="vi-VN" sz="4500" b="1" dirty="0"/>
          </a:p>
          <a:p>
            <a:pPr algn="ctr"/>
            <a:r>
              <a:rPr lang="vi-VN" sz="4500" b="1" dirty="0" smtClean="0"/>
              <a:t>HẸN GẶP LẠI </a:t>
            </a:r>
          </a:p>
          <a:p>
            <a:pPr algn="ctr"/>
            <a:r>
              <a:rPr lang="vi-VN" sz="4500" b="1" dirty="0" smtClean="0"/>
              <a:t>Ở BUỔI HỌC TRỰC TUYẾN </a:t>
            </a:r>
            <a:endParaRPr lang="en-US" sz="4500" b="1" dirty="0"/>
          </a:p>
        </p:txBody>
      </p:sp>
    </p:spTree>
    <p:extLst>
      <p:ext uri="{BB962C8B-B14F-4D97-AF65-F5344CB8AC3E}">
        <p14:creationId xmlns:p14="http://schemas.microsoft.com/office/powerpoint/2010/main" val="180224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1224" y="532438"/>
            <a:ext cx="9144000" cy="2387600"/>
          </a:xfrm>
        </p:spPr>
        <p:txBody>
          <a:bodyPr/>
          <a:lstStyle/>
          <a:p>
            <a:r>
              <a:rPr lang="en-US" sz="4000" i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00" i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25, 26, 27: </a:t>
            </a:r>
            <a:r>
              <a:rPr lang="en-US" sz="4000" i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i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i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4400" dirty="0" smtClean="0"/>
              <a:t/>
            </a:r>
            <a:br>
              <a:rPr lang="en-US" sz="4400" dirty="0" smtClean="0"/>
            </a:b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71652" y="2797061"/>
            <a:ext cx="76571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TẾ NGHĨA SĨ CẦN GIUỘC</a:t>
            </a:r>
          </a:p>
        </p:txBody>
      </p:sp>
      <p:sp>
        <p:nvSpPr>
          <p:cNvPr id="5" name="Rectangle 4"/>
          <p:cNvSpPr/>
          <p:nvPr/>
        </p:nvSpPr>
        <p:spPr>
          <a:xfrm>
            <a:off x="5103124" y="4020111"/>
            <a:ext cx="44935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i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3600" b="1" i="1" dirty="0" err="1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600" b="1" i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3600" b="1" i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Chiểu</a:t>
            </a:r>
            <a:r>
              <a:rPr lang="en-US" sz="3600" b="1" i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endParaRPr lang="en-US" sz="3600" b="1" i="1" cap="none" spc="0" dirty="0">
              <a:ln w="12700">
                <a:solidFill>
                  <a:schemeClr val="accent5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44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9787" y="578521"/>
            <a:ext cx="3932237" cy="817808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CUỘC ĐỜI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0" r="7170"/>
          <a:stretch>
            <a:fillRect/>
          </a:stretch>
        </p:blipFill>
        <p:spPr>
          <a:xfrm>
            <a:off x="7736653" y="1041400"/>
            <a:ext cx="3421526" cy="4775200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198178" y="1396329"/>
            <a:ext cx="6180083" cy="4472659"/>
          </a:xfrm>
        </p:spPr>
        <p:txBody>
          <a:bodyPr>
            <a:noAutofit/>
          </a:bodyPr>
          <a:lstStyle/>
          <a:p>
            <a:pPr algn="just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Chiểu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(1822 – 1888) –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Chiểu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Huế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- 1843,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đỗ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Tú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hôn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- 1859,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Giuộc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Bến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63511" y="230188"/>
            <a:ext cx="49225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Right"/>
              <a:lightRig rig="threePt" dir="t"/>
            </a:scene3d>
          </a:bodyPr>
          <a:lstStyle/>
          <a:p>
            <a:pPr algn="ctr"/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1: TÁC GIẢ</a:t>
            </a:r>
            <a:endParaRPr 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6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95402" y="982132"/>
            <a:ext cx="5277676" cy="1303867"/>
          </a:xfrm>
        </p:spPr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Con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hạnh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Placeholder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0" r="7170"/>
          <a:stretch>
            <a:fillRect/>
          </a:stretch>
        </p:blipFill>
        <p:spPr>
          <a:xfrm>
            <a:off x="7657140" y="895626"/>
            <a:ext cx="3421526" cy="47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5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4" y="342704"/>
            <a:ext cx="9601196" cy="988336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SỰ NGHIỆP SÁNG TÁC</a:t>
            </a:r>
            <a:b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004552" y="1135117"/>
            <a:ext cx="4576945" cy="4735332"/>
          </a:xfrm>
        </p:spPr>
        <p:txBody>
          <a:bodyPr>
            <a:normAutofit/>
          </a:bodyPr>
          <a:lstStyle/>
          <a:p>
            <a:pPr algn="just"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Mậu</a:t>
            </a:r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793099" y="1135117"/>
            <a:ext cx="5731494" cy="404244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sang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Giuộc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Trương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điếu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Phan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Tòng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  <a:p>
            <a:pPr marL="0" indent="0" algn="just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05" y="2727434"/>
            <a:ext cx="2838396" cy="34157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887" y="2727434"/>
            <a:ext cx="2515220" cy="34718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06" y="2727434"/>
            <a:ext cx="2750220" cy="351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3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-&gt; </a:t>
            </a:r>
            <a:r>
              <a:rPr 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61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4" y="1050391"/>
            <a:ext cx="9601196" cy="1303867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75070" y="2341004"/>
            <a:ext cx="5282656" cy="4126057"/>
          </a:xfrm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trừng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xấu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083013" y="2354258"/>
            <a:ext cx="5419686" cy="4046542"/>
          </a:xfrm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endParaRPr lang="en-US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tan</a:t>
            </a:r>
          </a:p>
          <a:p>
            <a:pPr algn="just"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tội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cướp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28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dị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gũi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16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9787" y="578521"/>
            <a:ext cx="3932237" cy="817808"/>
          </a:xfrm>
        </p:spPr>
        <p:txBody>
          <a:bodyPr>
            <a:normAutofit fontScale="90000"/>
          </a:bodyPr>
          <a:lstStyle/>
          <a:p>
            <a:r>
              <a:rPr lang="vi-V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HOÀN CẢNH LỊCH SỬ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198178" y="1396329"/>
            <a:ext cx="6180083" cy="4472659"/>
          </a:xfrm>
        </p:spPr>
        <p:txBody>
          <a:bodyPr>
            <a:noAutofit/>
          </a:bodyPr>
          <a:lstStyle/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34896" y="230188"/>
            <a:ext cx="55797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Right"/>
              <a:lightRig rig="threePt" dir="t"/>
            </a:scene3d>
          </a:bodyPr>
          <a:lstStyle/>
          <a:p>
            <a:pPr algn="ctr"/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1: TÁC</a:t>
            </a:r>
            <a:r>
              <a:rPr lang="vi-V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PHẨM</a:t>
            </a:r>
            <a:endParaRPr 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r="1878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D:\DAN\gia_dinh_40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861" y="1406938"/>
            <a:ext cx="7182678" cy="4788452"/>
          </a:xfrm>
          <a:prstGeom prst="rect">
            <a:avLst/>
          </a:prstGeom>
          <a:noFill/>
        </p:spPr>
      </p:pic>
      <p:pic>
        <p:nvPicPr>
          <p:cNvPr id="10" name="Picture 2" descr="D:\DAN\van te nghia si can giuo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5860" y="1406938"/>
            <a:ext cx="7315201" cy="47948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7656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396</TotalTime>
  <Words>517</Words>
  <Application>Microsoft Office PowerPoint</Application>
  <PresentationFormat>Custom</PresentationFormat>
  <Paragraphs>65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Organic</vt:lpstr>
      <vt:lpstr>PowerPoint Presentation</vt:lpstr>
      <vt:lpstr>Tiết 25, 26, 27: Đọc hiểu: </vt:lpstr>
      <vt:lpstr>I. CUỘC ĐỜI</vt:lpstr>
      <vt:lpstr>2. Con người</vt:lpstr>
      <vt:lpstr>II. SỰ NGHIỆP SÁNG TÁC 2. Các giai đoạn sáng tác: </vt:lpstr>
      <vt:lpstr>2. Quan điểm sáng tác</vt:lpstr>
      <vt:lpstr>3. Nội dung lớn trong sáng tác</vt:lpstr>
      <vt:lpstr>4. Nghệ thuật đặc sắc</vt:lpstr>
      <vt:lpstr>1. HOÀN CẢNH LỊCH SỬ</vt:lpstr>
      <vt:lpstr>2. THỂ LOẠI:</vt:lpstr>
      <vt:lpstr>3. BỐ CỤC</vt:lpstr>
      <vt:lpstr>4. NỘI DUNG:</vt:lpstr>
      <vt:lpstr>4. NGHỆ THUẬT: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Asus</cp:lastModifiedBy>
  <cp:revision>40</cp:revision>
  <dcterms:created xsi:type="dcterms:W3CDTF">2019-09-21T02:26:55Z</dcterms:created>
  <dcterms:modified xsi:type="dcterms:W3CDTF">2020-04-27T07:58:07Z</dcterms:modified>
</cp:coreProperties>
</file>